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Play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im+TtBAApVMLAFMH2gqAkiJNUA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3" d="100"/>
          <a:sy n="123" d="100"/>
        </p:scale>
        <p:origin x="785" y="5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lana, Sai Kiran" userId="1af178f6-8a01-4166-aa5a-4dac0849a534" providerId="ADAL" clId="{1188F8A9-0630-4858-ADF0-91FAEED5B68F}"/>
    <pc:docChg chg="modSld">
      <pc:chgData name="Belana, Sai Kiran" userId="1af178f6-8a01-4166-aa5a-4dac0849a534" providerId="ADAL" clId="{1188F8A9-0630-4858-ADF0-91FAEED5B68F}" dt="2024-04-23T18:04:15.800" v="9" actId="1076"/>
      <pc:docMkLst>
        <pc:docMk/>
      </pc:docMkLst>
      <pc:sldChg chg="modSp mod">
        <pc:chgData name="Belana, Sai Kiran" userId="1af178f6-8a01-4166-aa5a-4dac0849a534" providerId="ADAL" clId="{1188F8A9-0630-4858-ADF0-91FAEED5B68F}" dt="2024-04-23T17:58:40.350" v="0" actId="1076"/>
        <pc:sldMkLst>
          <pc:docMk/>
          <pc:sldMk cId="0" sldId="263"/>
        </pc:sldMkLst>
        <pc:spChg chg="mod">
          <ac:chgData name="Belana, Sai Kiran" userId="1af178f6-8a01-4166-aa5a-4dac0849a534" providerId="ADAL" clId="{1188F8A9-0630-4858-ADF0-91FAEED5B68F}" dt="2024-04-23T17:58:40.350" v="0" actId="1076"/>
          <ac:spMkLst>
            <pc:docMk/>
            <pc:sldMk cId="0" sldId="263"/>
            <ac:spMk id="143" creationId="{00000000-0000-0000-0000-000000000000}"/>
          </ac:spMkLst>
        </pc:spChg>
      </pc:sldChg>
      <pc:sldChg chg="modSp mod">
        <pc:chgData name="Belana, Sai Kiran" userId="1af178f6-8a01-4166-aa5a-4dac0849a534" providerId="ADAL" clId="{1188F8A9-0630-4858-ADF0-91FAEED5B68F}" dt="2024-04-23T18:02:55.686" v="8" actId="20577"/>
        <pc:sldMkLst>
          <pc:docMk/>
          <pc:sldMk cId="0" sldId="265"/>
        </pc:sldMkLst>
        <pc:spChg chg="mod">
          <ac:chgData name="Belana, Sai Kiran" userId="1af178f6-8a01-4166-aa5a-4dac0849a534" providerId="ADAL" clId="{1188F8A9-0630-4858-ADF0-91FAEED5B68F}" dt="2024-04-23T18:02:55.686" v="8" actId="20577"/>
          <ac:spMkLst>
            <pc:docMk/>
            <pc:sldMk cId="0" sldId="265"/>
            <ac:spMk id="158" creationId="{00000000-0000-0000-0000-000000000000}"/>
          </ac:spMkLst>
        </pc:spChg>
      </pc:sldChg>
      <pc:sldChg chg="modSp mod">
        <pc:chgData name="Belana, Sai Kiran" userId="1af178f6-8a01-4166-aa5a-4dac0849a534" providerId="ADAL" clId="{1188F8A9-0630-4858-ADF0-91FAEED5B68F}" dt="2024-04-23T18:04:15.800" v="9" actId="1076"/>
        <pc:sldMkLst>
          <pc:docMk/>
          <pc:sldMk cId="0" sldId="266"/>
        </pc:sldMkLst>
        <pc:picChg chg="mod">
          <ac:chgData name="Belana, Sai Kiran" userId="1af178f6-8a01-4166-aa5a-4dac0849a534" providerId="ADAL" clId="{1188F8A9-0630-4858-ADF0-91FAEED5B68F}" dt="2024-04-23T18:04:15.800" v="9" actId="1076"/>
          <ac:picMkLst>
            <pc:docMk/>
            <pc:sldMk cId="0" sldId="266"/>
            <ac:picMk id="16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eca885ce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eca885ce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eca885ce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ceca885ce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f1ca89953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26f1ca89953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ecc1cf0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g2cecc1cf0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eca885ce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2ceca885ce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f1ca89953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26f1ca89953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eca885ce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eca885ce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618400" y="326500"/>
            <a:ext cx="6380700" cy="14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solidFill>
                  <a:schemeClr val="accent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Car Make and Model Prediction Using Machine Learning</a:t>
            </a:r>
            <a:endParaRPr sz="3200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747375" y="2089400"/>
            <a:ext cx="6331200" cy="30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200" b="1">
                <a:solidFill>
                  <a:srgbClr val="49536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300" b="1">
                <a:solidFill>
                  <a:srgbClr val="49536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eam 06  | Big Data Analytics</a:t>
            </a:r>
            <a:endParaRPr sz="2300" b="1">
              <a:solidFill>
                <a:srgbClr val="49536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Members:</a:t>
            </a:r>
            <a:endParaRPr sz="2000" b="1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Sai Kiran Belana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Ummea Salma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0" i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Ariannah Black</a:t>
            </a:r>
            <a:endParaRPr sz="2000" b="0" i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Md Ishtyaq Mahmud</a:t>
            </a:r>
            <a:b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747375" y="5516575"/>
            <a:ext cx="9128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and Engineering</a:t>
            </a:r>
            <a:b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>
                <a:solidFill>
                  <a:schemeClr val="accent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University of Connecticut, Storrs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87" name="Google Shape;8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825" y="710000"/>
            <a:ext cx="5168451" cy="516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838200" y="546538"/>
            <a:ext cx="10515600" cy="69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3200" b="1">
                <a:solidFill>
                  <a:srgbClr val="15608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Evaluation:</a:t>
            </a:r>
            <a:br>
              <a:rPr lang="en-US" sz="3200" b="1">
                <a:solidFill>
                  <a:srgbClr val="15608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00" b="1">
              <a:solidFill>
                <a:srgbClr val="15608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19"/>
          <p:cNvSpPr txBox="1">
            <a:spLocks noGrp="1"/>
          </p:cNvSpPr>
          <p:nvPr>
            <p:ph type="body" idx="1"/>
          </p:nvPr>
        </p:nvSpPr>
        <p:spPr>
          <a:xfrm>
            <a:off x="713950" y="1298400"/>
            <a:ext cx="10466700" cy="519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457200" lvl="0" indent="-34210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US" sz="325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VGG16 with Fast Feature Extraction</a:t>
            </a:r>
            <a:endParaRPr sz="3250" b="0" i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106" algn="l" rtl="0"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Achieved a high training accuracy of 97.02%.</a:t>
            </a:r>
            <a:endParaRPr sz="325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106" algn="l" rtl="0"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However, validation accuracy was significantly lower at 66.02%.</a:t>
            </a:r>
            <a:endParaRPr sz="325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106" algn="l" rtl="0"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validation loss compared to training loss indicated overfitting.</a:t>
            </a:r>
            <a:endParaRPr sz="325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325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5094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325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VGG16 with Feature Extraction and Data Augmentation</a:t>
            </a:r>
            <a:endParaRPr sz="3250" b="0" i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106" algn="l" rtl="0"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feature extraction with data augmentations to address overfitting.</a:t>
            </a:r>
            <a:endParaRPr sz="325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106" algn="l" rtl="0"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accuracy improved to 93.71% and validation accuracy to 81.74%.</a:t>
            </a:r>
            <a:endParaRPr sz="325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106" algn="l" rtl="0"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However, overfitting persisted, leading to higher losses for validation data (more than 100%) and incorrect class predictions.</a:t>
            </a:r>
            <a:endParaRPr sz="325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325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5094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en-US" sz="325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sz="3250" b="1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Xception</a:t>
            </a:r>
            <a:r>
              <a:rPr lang="en-US" sz="325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K-Fold Cross-Validation</a:t>
            </a:r>
            <a:endParaRPr sz="3250" b="0" i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106" algn="l" rtl="0"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Utilized </a:t>
            </a:r>
            <a:r>
              <a:rPr lang="en-US" sz="325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Xception</a:t>
            </a:r>
            <a:r>
              <a:rPr lang="en-US" sz="32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architecture with K-Fold Cross-Validation.</a:t>
            </a:r>
            <a:endParaRPr sz="325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106" algn="l" rtl="0"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Achieved significantly higher validation accuracy compared to VGG16.</a:t>
            </a:r>
            <a:endParaRPr sz="325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106" algn="l" rtl="0"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Demonstrated the best performance among the models.</a:t>
            </a:r>
            <a:endParaRPr sz="325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5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Performance:</a:t>
            </a:r>
            <a:endParaRPr sz="325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2106" algn="l" rtl="0"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Predicted classes of test images with an average accuracy of approximately </a:t>
            </a:r>
            <a:r>
              <a:rPr lang="en-US" sz="325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94.60%</a:t>
            </a:r>
            <a:r>
              <a:rPr lang="en-US" sz="32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25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42106" algn="l" rtl="0"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 of </a:t>
            </a:r>
            <a:r>
              <a:rPr lang="en-US" sz="325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3027</a:t>
            </a:r>
            <a:r>
              <a:rPr lang="en-US" sz="32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testing images, </a:t>
            </a:r>
            <a:r>
              <a:rPr lang="en-US" sz="325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2853</a:t>
            </a:r>
            <a:r>
              <a:rPr lang="en-US" sz="32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were correctly predicted (unseen data).</a:t>
            </a:r>
            <a:endParaRPr sz="325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5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5186"/>
              <a:buNone/>
            </a:pPr>
            <a:endParaRPr sz="1850" dirty="0">
              <a:highlight>
                <a:srgbClr val="EBF5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title"/>
          </p:nvPr>
        </p:nvSpPr>
        <p:spPr>
          <a:xfrm>
            <a:off x="569000" y="193095"/>
            <a:ext cx="105156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b="1">
                <a:solidFill>
                  <a:srgbClr val="15608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Methods of Improving the Model: Xception and VGG16</a:t>
            </a:r>
            <a:endParaRPr sz="3200" b="1">
              <a:solidFill>
                <a:srgbClr val="15608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0"/>
          <p:cNvSpPr txBox="1">
            <a:spLocks noGrp="1"/>
          </p:cNvSpPr>
          <p:nvPr>
            <p:ph type="body" idx="1"/>
          </p:nvPr>
        </p:nvSpPr>
        <p:spPr>
          <a:xfrm>
            <a:off x="569000" y="1434650"/>
            <a:ext cx="6347100" cy="519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 sz="18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reducing overfitting, </a:t>
            </a:r>
            <a:r>
              <a:rPr lang="en-US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1800" b="1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arly </a:t>
            </a:r>
            <a:r>
              <a:rPr lang="en-US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1800" b="1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topping</a:t>
            </a:r>
            <a:r>
              <a:rPr lang="en-US" sz="18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was introduced to halt training once model performance stops improving on the validation dataset.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Modif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ied</a:t>
            </a:r>
            <a:r>
              <a:rPr lang="en-US" sz="180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lang="en-US" sz="1800" b="1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Epochs</a:t>
            </a:r>
            <a:r>
              <a:rPr lang="en-US" sz="180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adjust overfitting and underfitting.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</a:t>
            </a:r>
            <a:r>
              <a:rPr lang="en-US" sz="180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 Layers </a:t>
            </a:r>
            <a:r>
              <a:rPr lang="en-US" sz="180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such as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GlobalAveragePooling, Dropouts, and extra dense layers converging to # of classes using Softmax.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</a:t>
            </a:r>
            <a:r>
              <a:rPr lang="en-US" sz="180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1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Optimizers</a:t>
            </a:r>
            <a:r>
              <a:rPr lang="en-US" sz="180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such as Nadam optimization function helped to reduce the overall loss and improve the accuracy throughout training and validation.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Adjusted </a:t>
            </a: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Learning Rate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to decrease epoch by epoch.</a:t>
            </a:r>
            <a:r>
              <a:rPr lang="en-US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8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p20" descr="A graph with a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1442" y="1913873"/>
            <a:ext cx="5024399" cy="314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838200" y="451945"/>
            <a:ext cx="10515600" cy="109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6250"/>
              <a:buNone/>
            </a:pPr>
            <a:r>
              <a:rPr lang="en-US" sz="3200" b="1" dirty="0">
                <a:solidFill>
                  <a:srgbClr val="15608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Evaluation - </a:t>
            </a:r>
            <a:r>
              <a:rPr lang="en-US" sz="3200" b="1" dirty="0" err="1">
                <a:solidFill>
                  <a:srgbClr val="15608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Xception</a:t>
            </a:r>
            <a:br>
              <a:rPr lang="en-US" sz="23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4700" b="1" dirty="0"/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1"/>
          </p:nvPr>
        </p:nvSpPr>
        <p:spPr>
          <a:xfrm>
            <a:off x="838200" y="977462"/>
            <a:ext cx="10515600" cy="51993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Model accuracy indicates the percentage of correct predictions made by the model, while loss represents how well the model is performing based on the difference between predicted and actual values.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Finally got </a:t>
            </a: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94.60%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test accuracy using </a:t>
            </a: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Xception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397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Training loss: </a:t>
            </a: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3.16% 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            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397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Training Accuracy: </a:t>
            </a: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98.80%</a:t>
            </a: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50" dirty="0">
              <a:highlight>
                <a:srgbClr val="EBF5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2" name="Google Shape;172;p21" descr="A graph of a graph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8300" y="3354575"/>
            <a:ext cx="5117075" cy="29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 descr="A graph of a graph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5575" y="3171401"/>
            <a:ext cx="5117075" cy="305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838200" y="451945"/>
            <a:ext cx="10515600" cy="109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704"/>
              <a:buFont typeface="Arial"/>
              <a:buNone/>
            </a:pPr>
            <a:r>
              <a:rPr lang="en-US" sz="3550" b="1">
                <a:solidFill>
                  <a:srgbClr val="15608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Evaluation - Xception</a:t>
            </a:r>
            <a:br>
              <a:rPr lang="en-US" sz="2300" b="1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4700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8260"/>
              <a:buNone/>
            </a:pPr>
            <a:endParaRPr sz="23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838200" y="977462"/>
            <a:ext cx="10515600" cy="51993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F1 score, a metric that combines precision and recall into a single value, increased substantially after around 10 or 15 epochs. A high F1 score indicates a balance between precision and recall, showcasing the model's ability to make accurate and comprehensive predictions.</a:t>
            </a:r>
            <a:endParaRPr sz="1800"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f1_m: 98.83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•"/>
            </a:pPr>
            <a:r>
              <a:rPr lang="en-US" sz="1550">
                <a:latin typeface="Times New Roman"/>
                <a:ea typeface="Times New Roman"/>
                <a:cs typeface="Times New Roman"/>
                <a:sym typeface="Times New Roman"/>
              </a:rPr>
              <a:t>Validation Loss: 0.58%</a:t>
            </a:r>
            <a:endParaRPr sz="15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•"/>
            </a:pPr>
            <a:r>
              <a:rPr lang="en-US" sz="1550">
                <a:latin typeface="Times New Roman"/>
                <a:ea typeface="Times New Roman"/>
                <a:cs typeface="Times New Roman"/>
                <a:sym typeface="Times New Roman"/>
              </a:rPr>
              <a:t>Validation Accuracy: 99.69%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50">
              <a:highlight>
                <a:srgbClr val="EBF5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0" name="Google Shape;180;p22" descr="A graph with a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9675" y="3045450"/>
            <a:ext cx="5024399" cy="336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 descr="A graph of a graph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8550" y="3263000"/>
            <a:ext cx="5113799" cy="325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eca885ce7_0_48"/>
          <p:cNvSpPr txBox="1">
            <a:spLocks noGrp="1"/>
          </p:cNvSpPr>
          <p:nvPr>
            <p:ph type="title"/>
          </p:nvPr>
        </p:nvSpPr>
        <p:spPr>
          <a:xfrm>
            <a:off x="838200" y="184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5608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on Test DataSet</a:t>
            </a:r>
            <a:endParaRPr sz="3200" b="1">
              <a:solidFill>
                <a:srgbClr val="15608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Google Shape;187;g2ceca885ce7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900" y="1268025"/>
            <a:ext cx="9382200" cy="500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ceca885ce7_0_48"/>
          <p:cNvSpPr txBox="1"/>
          <p:nvPr/>
        </p:nvSpPr>
        <p:spPr>
          <a:xfrm>
            <a:off x="2844000" y="6270650"/>
            <a:ext cx="66684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2853 images are correct out of 3027 testing images - unseen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eca885ce7_0_43"/>
          <p:cNvSpPr txBox="1">
            <a:spLocks noGrp="1"/>
          </p:cNvSpPr>
          <p:nvPr>
            <p:ph type="title"/>
          </p:nvPr>
        </p:nvSpPr>
        <p:spPr>
          <a:xfrm>
            <a:off x="768750" y="1964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5608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went wrong ?</a:t>
            </a:r>
            <a:endParaRPr sz="3200" b="1">
              <a:solidFill>
                <a:srgbClr val="15608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g2ceca885ce7_0_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454400" cy="83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Upon Manual Inspection, some of the images are having wrong class names and some are useless.  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95" name="Google Shape;195;g2ceca885ce7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1487" y="813600"/>
            <a:ext cx="3998689" cy="22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ceca885ce7_0_43"/>
          <p:cNvSpPr txBox="1"/>
          <p:nvPr/>
        </p:nvSpPr>
        <p:spPr>
          <a:xfrm>
            <a:off x="768750" y="2717175"/>
            <a:ext cx="5681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Proof from Internet: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97" name="Google Shape;197;g2ceca885ce7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782800"/>
            <a:ext cx="5057274" cy="210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ceca885ce7_0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2550" y="3265875"/>
            <a:ext cx="4958599" cy="33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838200" y="451947"/>
            <a:ext cx="105156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b="1">
                <a:solidFill>
                  <a:srgbClr val="15608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and Future Work</a:t>
            </a:r>
            <a:endParaRPr sz="3200" b="1">
              <a:solidFill>
                <a:srgbClr val="15608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3"/>
          <p:cNvSpPr txBox="1">
            <a:spLocks noGrp="1"/>
          </p:cNvSpPr>
          <p:nvPr>
            <p:ph type="body" idx="1"/>
          </p:nvPr>
        </p:nvSpPr>
        <p:spPr>
          <a:xfrm>
            <a:off x="1008700" y="894625"/>
            <a:ext cx="10787400" cy="519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700" b="1">
                <a:latin typeface="Times New Roman"/>
                <a:ea typeface="Times New Roman"/>
                <a:cs typeface="Times New Roman"/>
                <a:sym typeface="Times New Roman"/>
              </a:rPr>
              <a:t>Issues with Stanford Cars: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365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Times New Roman"/>
              <a:buChar char="•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Some images with classes mislabeled, belonging to classes other than their assigned ones.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•"/>
            </a:pPr>
            <a:r>
              <a:rPr lang="en-US" sz="17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1700" i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mbiguous images, which include multiple cars within a single image</a:t>
            </a:r>
            <a:r>
              <a:rPr lang="en-US" sz="17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700" i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 b="1">
                <a:latin typeface="Times New Roman"/>
                <a:ea typeface="Times New Roman"/>
                <a:cs typeface="Times New Roman"/>
                <a:sym typeface="Times New Roman"/>
              </a:rPr>
              <a:t>Limitations: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0" indent="-2794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Times New Roman"/>
              <a:buChar char="•"/>
            </a:pPr>
            <a:r>
              <a:rPr lang="en-US" sz="17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Nuanced, but significant issues with the dataset.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0" indent="-2794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Times New Roman"/>
              <a:buChar char="•"/>
            </a:pPr>
            <a:r>
              <a:rPr lang="en-US" sz="17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lack of time for model development, training, and research.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0" indent="-2794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Times New Roman"/>
              <a:buChar char="•"/>
            </a:pPr>
            <a:r>
              <a:rPr lang="en-US" sz="1700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lack of computing resources and funding.</a:t>
            </a:r>
            <a:endParaRPr sz="17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 b="1">
                <a:latin typeface="Times New Roman"/>
                <a:ea typeface="Times New Roman"/>
                <a:cs typeface="Times New Roman"/>
                <a:sym typeface="Times New Roman"/>
              </a:rPr>
              <a:t>Future Work and Project Extensions:</a:t>
            </a:r>
            <a:endParaRPr sz="1700" b="1">
              <a:highlight>
                <a:srgbClr val="EBF5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Times New Roman"/>
              <a:buChar char="•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Re-clean the data.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Times New Roman"/>
              <a:buChar char="•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Add more images to each class.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Times New Roman"/>
              <a:buChar char="•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Need to do a detailed analysis on VGG16 to improve its accuracy and reduce the loss occurring due to overfitting.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Times New Roman"/>
              <a:buChar char="•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Create a usable API for predicting the results on new unseen data using the Xception Model.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Times New Roman"/>
              <a:buChar char="•"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Run with real-time video feed and predict the results on the go.</a:t>
            </a:r>
            <a:endParaRPr sz="1700">
              <a:highlight>
                <a:srgbClr val="EBF5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f1ca89953_3_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26f1ca89953_3_3"/>
          <p:cNvSpPr/>
          <p:nvPr/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294"/>
                </a:srgbClr>
              </a:gs>
              <a:gs pos="100000">
                <a:srgbClr val="0F4861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26f1ca89953_3_3"/>
          <p:cNvSpPr/>
          <p:nvPr/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0">
                <a:srgbClr val="0A3041">
                  <a:alpha val="67450"/>
                </a:srgbClr>
              </a:gs>
              <a:gs pos="19000">
                <a:srgbClr val="0A3041">
                  <a:alpha val="67450"/>
                </a:srgbClr>
              </a:gs>
              <a:gs pos="100000">
                <a:srgbClr val="156082">
                  <a:alpha val="78431"/>
                </a:srgbClr>
              </a:gs>
            </a:gsLst>
            <a:lin ang="191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26f1ca89953_3_3"/>
          <p:cNvSpPr/>
          <p:nvPr/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0">
                <a:srgbClr val="156082">
                  <a:alpha val="0"/>
                </a:srgbClr>
              </a:gs>
              <a:gs pos="23000">
                <a:srgbClr val="156082">
                  <a:alpha val="0"/>
                </a:srgbClr>
              </a:gs>
              <a:gs pos="99000">
                <a:srgbClr val="000000">
                  <a:alpha val="73333"/>
                </a:srgbClr>
              </a:gs>
              <a:gs pos="100000">
                <a:srgbClr val="000000">
                  <a:alpha val="73333"/>
                </a:srgbClr>
              </a:gs>
            </a:gsLst>
            <a:lin ang="2039999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" name="Google Shape;213;g26f1ca89953_3_3"/>
          <p:cNvGrpSpPr/>
          <p:nvPr/>
        </p:nvGrpSpPr>
        <p:grpSpPr>
          <a:xfrm>
            <a:off x="2192970" y="2408981"/>
            <a:ext cx="7830000" cy="3600000"/>
            <a:chOff x="1548914" y="296402"/>
            <a:chExt cx="7830000" cy="3600000"/>
          </a:xfrm>
        </p:grpSpPr>
        <p:sp>
          <p:nvSpPr>
            <p:cNvPr id="214" name="Google Shape;214;g26f1ca89953_3_3"/>
            <p:cNvSpPr/>
            <p:nvPr/>
          </p:nvSpPr>
          <p:spPr>
            <a:xfrm>
              <a:off x="2250914" y="296402"/>
              <a:ext cx="2196000" cy="2196000"/>
            </a:xfrm>
            <a:prstGeom prst="ellipse">
              <a:avLst/>
            </a:prstGeom>
            <a:solidFill>
              <a:srgbClr val="E97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26f1ca89953_3_3"/>
            <p:cNvSpPr/>
            <p:nvPr/>
          </p:nvSpPr>
          <p:spPr>
            <a:xfrm>
              <a:off x="2718914" y="764402"/>
              <a:ext cx="1260000" cy="126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26f1ca89953_3_3"/>
            <p:cNvSpPr/>
            <p:nvPr/>
          </p:nvSpPr>
          <p:spPr>
            <a:xfrm>
              <a:off x="1548914" y="3176402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g26f1ca89953_3_3"/>
            <p:cNvSpPr txBox="1"/>
            <p:nvPr/>
          </p:nvSpPr>
          <p:spPr>
            <a:xfrm>
              <a:off x="1548914" y="3176402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300"/>
                <a:buFont typeface="Arial"/>
                <a:buNone/>
              </a:pPr>
              <a:r>
                <a:rPr lang="en-US" sz="430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THANKS!!</a:t>
              </a:r>
              <a:endParaRPr sz="43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8" name="Google Shape;218;g26f1ca89953_3_3"/>
            <p:cNvSpPr/>
            <p:nvPr/>
          </p:nvSpPr>
          <p:spPr>
            <a:xfrm>
              <a:off x="6480914" y="296402"/>
              <a:ext cx="2196000" cy="2196000"/>
            </a:xfrm>
            <a:prstGeom prst="ellipse">
              <a:avLst/>
            </a:prstGeom>
            <a:solidFill>
              <a:srgbClr val="176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g26f1ca89953_3_3"/>
            <p:cNvSpPr/>
            <p:nvPr/>
          </p:nvSpPr>
          <p:spPr>
            <a:xfrm>
              <a:off x="6948914" y="764402"/>
              <a:ext cx="1260000" cy="126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26f1ca89953_3_3"/>
            <p:cNvSpPr/>
            <p:nvPr/>
          </p:nvSpPr>
          <p:spPr>
            <a:xfrm>
              <a:off x="5778914" y="3176402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g26f1ca89953_3_3"/>
            <p:cNvSpPr txBox="1"/>
            <p:nvPr/>
          </p:nvSpPr>
          <p:spPr>
            <a:xfrm>
              <a:off x="5778914" y="3176402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300"/>
                <a:buFont typeface="Arial"/>
                <a:buNone/>
              </a:pPr>
              <a:r>
                <a:rPr lang="en-US" sz="430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QUESTIONS?</a:t>
              </a:r>
              <a:endParaRPr sz="430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876693" y="741391"/>
            <a:ext cx="4355265" cy="551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solidFill>
                  <a:srgbClr val="15608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Outline:</a:t>
            </a:r>
            <a:endParaRPr b="1">
              <a:solidFill>
                <a:srgbClr val="156082"/>
              </a:solidFill>
            </a:endParaRPr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876692" y="1818290"/>
            <a:ext cx="4355265" cy="445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Dataset Preparation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Model and Technique Selection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Initial Model Evaluation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Error Analysis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Methods of Improving the Model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Conclusion and Future Works</a:t>
            </a:r>
            <a:endParaRPr/>
          </a:p>
        </p:txBody>
      </p:sp>
      <p:pic>
        <p:nvPicPr>
          <p:cNvPr id="94" name="Google Shape;94;p2" descr="3D rendering of game pieces tied together with a rope"/>
          <p:cNvPicPr preferRelativeResize="0"/>
          <p:nvPr/>
        </p:nvPicPr>
        <p:blipFill rotWithShape="1">
          <a:blip r:embed="rId3">
            <a:alphaModFix/>
          </a:blip>
          <a:srcRect l="3581" r="29752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/>
          <p:nvPr/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rgbClr val="A02B93">
                  <a:alpha val="76078"/>
                </a:srgbClr>
              </a:gs>
              <a:gs pos="57000">
                <a:srgbClr val="D86CCC">
                  <a:alpha val="0"/>
                </a:srgbClr>
              </a:gs>
              <a:gs pos="100000">
                <a:srgbClr val="D86CCC">
                  <a:alpha val="0"/>
                </a:srgbClr>
              </a:gs>
            </a:gsLst>
            <a:lin ang="11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10015441" y="-3760"/>
            <a:ext cx="2176557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40000">
                <a:srgbClr val="E97132">
                  <a:alpha val="0"/>
                </a:srgbClr>
              </a:gs>
              <a:gs pos="100000">
                <a:srgbClr val="E97132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/>
          <p:nvPr/>
        </p:nvSpPr>
        <p:spPr>
          <a:xfrm rot="10800000" flipH="1">
            <a:off x="6096000" y="5502302"/>
            <a:ext cx="6106314" cy="1359456"/>
          </a:xfrm>
          <a:prstGeom prst="rect">
            <a:avLst/>
          </a:prstGeom>
          <a:gradFill>
            <a:gsLst>
              <a:gs pos="0">
                <a:srgbClr val="E97132">
                  <a:alpha val="87843"/>
                </a:srgbClr>
              </a:gs>
              <a:gs pos="38000">
                <a:srgbClr val="D86CCC">
                  <a:alpha val="0"/>
                </a:srgbClr>
              </a:gs>
              <a:gs pos="100000">
                <a:srgbClr val="D86CCC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/>
          <p:nvPr/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>
            <a:gsLst>
              <a:gs pos="0">
                <a:srgbClr val="D86CCC"/>
              </a:gs>
              <a:gs pos="51000">
                <a:srgbClr val="D86CCC">
                  <a:alpha val="0"/>
                </a:srgbClr>
              </a:gs>
              <a:gs pos="100000">
                <a:srgbClr val="D86CCC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ecc1cf027_1_0"/>
          <p:cNvSpPr txBox="1">
            <a:spLocks noGrp="1"/>
          </p:cNvSpPr>
          <p:nvPr>
            <p:ph type="title"/>
          </p:nvPr>
        </p:nvSpPr>
        <p:spPr>
          <a:xfrm>
            <a:off x="694700" y="3137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b="1">
                <a:solidFill>
                  <a:srgbClr val="15608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3200" b="1">
              <a:solidFill>
                <a:srgbClr val="15608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g2cecc1cf027_1_0"/>
          <p:cNvSpPr txBox="1">
            <a:spLocks noGrp="1"/>
          </p:cNvSpPr>
          <p:nvPr>
            <p:ph type="body" idx="1"/>
          </p:nvPr>
        </p:nvSpPr>
        <p:spPr>
          <a:xfrm>
            <a:off x="766750" y="1385100"/>
            <a:ext cx="6242400" cy="10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Developing a usable machine learning model to quickly and accurately identify the car’s make and model from an Image.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g2cecc1cf027_1_0"/>
          <p:cNvSpPr txBox="1">
            <a:spLocks noGrp="1"/>
          </p:cNvSpPr>
          <p:nvPr>
            <p:ph type="title"/>
          </p:nvPr>
        </p:nvSpPr>
        <p:spPr>
          <a:xfrm>
            <a:off x="694700" y="2267213"/>
            <a:ext cx="10413900" cy="10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b="1">
                <a:solidFill>
                  <a:srgbClr val="15608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Goals:</a:t>
            </a:r>
            <a:endParaRPr sz="3200" b="1">
              <a:solidFill>
                <a:srgbClr val="15608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g2cecc1cf027_1_0"/>
          <p:cNvSpPr txBox="1">
            <a:spLocks noGrp="1"/>
          </p:cNvSpPr>
          <p:nvPr>
            <p:ph type="body" idx="1"/>
          </p:nvPr>
        </p:nvSpPr>
        <p:spPr>
          <a:xfrm>
            <a:off x="766750" y="3112900"/>
            <a:ext cx="6172800" cy="10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Enable enhanced traffic safety, aid in recovery of stolen vehicles, and support authorities in enforcing traffic laws.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18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g2cecc1cf027_1_0"/>
          <p:cNvSpPr txBox="1">
            <a:spLocks noGrp="1"/>
          </p:cNvSpPr>
          <p:nvPr>
            <p:ph type="title"/>
          </p:nvPr>
        </p:nvSpPr>
        <p:spPr>
          <a:xfrm>
            <a:off x="766750" y="37894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b="1">
                <a:solidFill>
                  <a:srgbClr val="15608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Significance:</a:t>
            </a:r>
            <a:endParaRPr sz="3200" b="1">
              <a:solidFill>
                <a:srgbClr val="15608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g2cecc1cf027_1_0"/>
          <p:cNvSpPr txBox="1">
            <a:spLocks noGrp="1"/>
          </p:cNvSpPr>
          <p:nvPr>
            <p:ph type="body" idx="1"/>
          </p:nvPr>
        </p:nvSpPr>
        <p:spPr>
          <a:xfrm>
            <a:off x="813775" y="4833450"/>
            <a:ext cx="6691500" cy="10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Improves efficiency and accuracy in vehicle identification across various sectors, including law enforcement and insurance.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18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g2cecc1cf02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550" y="789975"/>
            <a:ext cx="4717025" cy="55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eca885ce7_0_0"/>
          <p:cNvSpPr/>
          <p:nvPr/>
        </p:nvSpPr>
        <p:spPr>
          <a:xfrm>
            <a:off x="-89525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2ceca885ce7_0_0"/>
          <p:cNvSpPr txBox="1">
            <a:spLocks noGrp="1"/>
          </p:cNvSpPr>
          <p:nvPr>
            <p:ph type="title"/>
          </p:nvPr>
        </p:nvSpPr>
        <p:spPr>
          <a:xfrm>
            <a:off x="507123" y="518432"/>
            <a:ext cx="105066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b="1">
                <a:solidFill>
                  <a:srgbClr val="15608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Overview</a:t>
            </a:r>
            <a:endParaRPr sz="3200" b="1">
              <a:solidFill>
                <a:srgbClr val="15608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g2ceca885ce7_0_0"/>
          <p:cNvSpPr txBox="1"/>
          <p:nvPr/>
        </p:nvSpPr>
        <p:spPr>
          <a:xfrm>
            <a:off x="586500" y="1361150"/>
            <a:ext cx="6011700" cy="53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A30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Dataset: </a:t>
            </a:r>
            <a:endParaRPr sz="2000" b="1">
              <a:solidFill>
                <a:srgbClr val="0A30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Stanford Car Dataset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A30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Description: </a:t>
            </a:r>
            <a:endParaRPr sz="2000" b="1">
              <a:solidFill>
                <a:srgbClr val="0A30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16,185 images.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Represents 196 different vehicle classes.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for car make and model identification.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0A30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Annotations</a:t>
            </a:r>
            <a:r>
              <a:rPr lang="en-US" sz="2000">
                <a:solidFill>
                  <a:srgbClr val="0A30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000">
              <a:solidFill>
                <a:srgbClr val="0A30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Includes metadata: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Bounding box coordinates (x1, y1, x2, y2).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 names and numbers for each image.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Annotations aid in precise model training.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g2ceca885ce7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9600" y="858675"/>
            <a:ext cx="5896275" cy="53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f1ca89953_3_23"/>
          <p:cNvSpPr txBox="1">
            <a:spLocks noGrp="1"/>
          </p:cNvSpPr>
          <p:nvPr>
            <p:ph type="title"/>
          </p:nvPr>
        </p:nvSpPr>
        <p:spPr>
          <a:xfrm>
            <a:off x="601475" y="199025"/>
            <a:ext cx="105156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b="1">
                <a:solidFill>
                  <a:srgbClr val="15608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Preparation</a:t>
            </a:r>
            <a:endParaRPr sz="3200" b="1">
              <a:solidFill>
                <a:srgbClr val="156082"/>
              </a:solidFill>
            </a:endParaRPr>
          </a:p>
        </p:txBody>
      </p:sp>
      <p:sp>
        <p:nvSpPr>
          <p:cNvPr id="123" name="Google Shape;123;g26f1ca89953_3_23"/>
          <p:cNvSpPr txBox="1">
            <a:spLocks noGrp="1"/>
          </p:cNvSpPr>
          <p:nvPr>
            <p:ph type="body" idx="1"/>
          </p:nvPr>
        </p:nvSpPr>
        <p:spPr>
          <a:xfrm>
            <a:off x="601475" y="979573"/>
            <a:ext cx="6939600" cy="531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1. Dividing the Dataset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Training and testing set with the ratio of 80/20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Splits the resulting training set into training and validation with ratio of 75/25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missing or incomplete data in the dataset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Cropping Images: </a:t>
            </a:r>
            <a:endParaRPr sz="18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 were cropped according to their bounding boxes to focus on the vehicles and reduce noise.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Resizing Images: </a:t>
            </a:r>
            <a:endParaRPr sz="18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 resized to 299x299 pixels to maintain consistency and detail necessary for accurate classification.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Data Augmentation: </a:t>
            </a:r>
            <a:endParaRPr sz="18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techniques like random erasing and image transformations to increase dataset diversity and reduce overfitting.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g26f1ca89953_3_23" descr="A collage of a black ca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7352" y="695818"/>
            <a:ext cx="3983989" cy="492650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26f1ca89953_3_23"/>
          <p:cNvSpPr txBox="1"/>
          <p:nvPr/>
        </p:nvSpPr>
        <p:spPr>
          <a:xfrm>
            <a:off x="7977351" y="5626894"/>
            <a:ext cx="421464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Fig: </a:t>
            </a:r>
            <a:r>
              <a:rPr lang="en-US" sz="16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number of images produced by a single instance after data augmentation, random eraser not visualized.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US" sz="1400" b="0" i="0" u="none" strike="noStrike" cap="none">
                <a:solidFill>
                  <a:srgbClr val="49536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49536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eca885ce7_0_36"/>
          <p:cNvSpPr txBox="1">
            <a:spLocks noGrp="1"/>
          </p:cNvSpPr>
          <p:nvPr>
            <p:ph type="title"/>
          </p:nvPr>
        </p:nvSpPr>
        <p:spPr>
          <a:xfrm>
            <a:off x="10256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Using Transfer Learning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5"/>
          <p:cNvSpPr txBox="1">
            <a:spLocks noGrp="1"/>
          </p:cNvSpPr>
          <p:nvPr>
            <p:ph type="title"/>
          </p:nvPr>
        </p:nvSpPr>
        <p:spPr>
          <a:xfrm>
            <a:off x="574449" y="547900"/>
            <a:ext cx="58293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3200" b="1">
                <a:solidFill>
                  <a:srgbClr val="15608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and Technique Selection:</a:t>
            </a:r>
            <a:endParaRPr sz="3200" b="1">
              <a:solidFill>
                <a:srgbClr val="15608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5"/>
          <p:cNvSpPr txBox="1">
            <a:spLocks noGrp="1"/>
          </p:cNvSpPr>
          <p:nvPr>
            <p:ph type="body" idx="1"/>
          </p:nvPr>
        </p:nvSpPr>
        <p:spPr>
          <a:xfrm>
            <a:off x="383902" y="1363428"/>
            <a:ext cx="7010700" cy="52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Initial Approach: Started with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basic CNN models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; explored feature extraction and augmentation techniques.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VGG16 Model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 Started with VGG16 since the dataset is smaller.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Xception Model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 Considering the Xception model, after facing challenges with other models like VGG16.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Chosen for its efficiency and effectiveness, utilizing depthwise separable convolutions for enhanced learning.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Times New Roman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Fine-tuning Strategy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 To prevent overfitting and ensure stable performance and increase accurate predictions, the models included additional layers for regularization.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600">
              <a:highlight>
                <a:srgbClr val="EBF5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" name="Google Shape;138;p15" descr="White bulbs with a yellow one standing out"/>
          <p:cNvPicPr preferRelativeResize="0"/>
          <p:nvPr/>
        </p:nvPicPr>
        <p:blipFill rotWithShape="1">
          <a:blip r:embed="rId3">
            <a:alphaModFix/>
          </a:blip>
          <a:srcRect l="12365" r="28234" b="-2"/>
          <a:stretch/>
        </p:blipFill>
        <p:spPr>
          <a:xfrm>
            <a:off x="8008883" y="1"/>
            <a:ext cx="418994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430975" y="366124"/>
            <a:ext cx="105156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b="1" dirty="0">
                <a:solidFill>
                  <a:srgbClr val="15608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Model Evaluation:</a:t>
            </a:r>
            <a:endParaRPr sz="3200" b="1" dirty="0">
              <a:solidFill>
                <a:srgbClr val="15608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430975" y="1159125"/>
            <a:ext cx="7619400" cy="540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Evaluation of Previous Model: VGG16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 i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Utilized VGG16 model for feature extraction, excluding top layers, and designed a new model for fast feature extraction without data augmentation.</a:t>
            </a:r>
            <a:endParaRPr sz="1800" i="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Compilation:</a:t>
            </a:r>
            <a:endParaRPr sz="18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•"/>
            </a:pPr>
            <a:r>
              <a:rPr lang="en-US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function: Sparse categorical cross-entropy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•"/>
            </a:pPr>
            <a:r>
              <a:rPr lang="en-US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Optimizer: RMSprop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•"/>
            </a:pPr>
            <a:r>
              <a:rPr lang="en-US" sz="1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Metrics: Accuracy for training</a:t>
            </a:r>
            <a:endParaRPr sz="1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 b="1" dirty="0">
                <a:latin typeface="Times New Roman"/>
                <a:ea typeface="Times New Roman"/>
                <a:cs typeface="Times New Roman"/>
                <a:sym typeface="Times New Roman"/>
              </a:rPr>
              <a:t>Training Results:</a:t>
            </a:r>
            <a:endParaRPr sz="1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Higher training and validation accuracies observed.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However, both training and validation losses are significantly higher.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VGG16 model couldn't predict images properly.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Fine tuning the model by freezing last four layers  increases the accuracy but we got higher losses leading to an unusable model.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dirty="0">
              <a:highlight>
                <a:srgbClr val="EBF5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625" y="1113250"/>
            <a:ext cx="4020601" cy="537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448400" y="442525"/>
            <a:ext cx="101037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b="1">
                <a:solidFill>
                  <a:srgbClr val="15608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Xception Model Evaluation:</a:t>
            </a:r>
            <a:endParaRPr sz="3200" b="1">
              <a:solidFill>
                <a:srgbClr val="15608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341250" y="1092600"/>
            <a:ext cx="6317400" cy="5765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Chosen for its efficiency and effectiveness, utilizing depthwise separable convolutions for enhanced learning.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lang="en-US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Techniques applied for Data Augmentation:</a:t>
            </a:r>
            <a:endParaRPr sz="16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rotations, Width and height shifts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Horizontal flip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Zoom range, Shear range, Brightness ranges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lang="en-US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K-Fold Cross-Validation:</a:t>
            </a:r>
            <a:endParaRPr sz="16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assess the performance and generalization ability of the machine learning model.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 the dataset into K = 2 subsets (or folds).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Trained the model K times, each time using a different subset as the validation set and the remaining subsets for training.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lang="en-US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Training:</a:t>
            </a:r>
            <a:endParaRPr sz="16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Achieved high validation accuracy of 99.50% and low validation loss of 0.0150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lang="en-US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Testing:</a:t>
            </a:r>
            <a:endParaRPr sz="16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Achieved approximately </a:t>
            </a:r>
            <a:r>
              <a:rPr lang="en-US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94.6%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 accuracy.</a:t>
            </a:r>
            <a:endParaRPr sz="1400">
              <a:highlight>
                <a:srgbClr val="EBF5F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p18"/>
          <p:cNvPicPr preferRelativeResize="0"/>
          <p:nvPr/>
        </p:nvPicPr>
        <p:blipFill rotWithShape="1">
          <a:blip r:embed="rId3">
            <a:alphaModFix/>
          </a:blip>
          <a:srcRect t="1058"/>
          <a:stretch/>
        </p:blipFill>
        <p:spPr>
          <a:xfrm>
            <a:off x="7155650" y="1405375"/>
            <a:ext cx="4987026" cy="428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1171</Words>
  <Application>Microsoft Office PowerPoint</Application>
  <PresentationFormat>Widescreen</PresentationFormat>
  <Paragraphs>141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Times New Roman</vt:lpstr>
      <vt:lpstr>Play</vt:lpstr>
      <vt:lpstr>Arial</vt:lpstr>
      <vt:lpstr>Office Theme</vt:lpstr>
      <vt:lpstr>Car Make and Model Prediction Using Machine Learning</vt:lpstr>
      <vt:lpstr>Outline:</vt:lpstr>
      <vt:lpstr>Problem Statement</vt:lpstr>
      <vt:lpstr>DataSet Overview</vt:lpstr>
      <vt:lpstr>Dataset Preparation</vt:lpstr>
      <vt:lpstr>Using Transfer Learning Model</vt:lpstr>
      <vt:lpstr>Model and Technique Selection:</vt:lpstr>
      <vt:lpstr>Initial Model Evaluation:</vt:lpstr>
      <vt:lpstr>Xception Model Evaluation:</vt:lpstr>
      <vt:lpstr>Model Evaluation: </vt:lpstr>
      <vt:lpstr>Methods of Improving the Model: Xception and VGG16</vt:lpstr>
      <vt:lpstr>Model Evaluation - Xception </vt:lpstr>
      <vt:lpstr>Model Evaluation - Xception  </vt:lpstr>
      <vt:lpstr>Results on Test DataSet</vt:lpstr>
      <vt:lpstr>What went wrong ?</vt:lpstr>
      <vt:lpstr>Conclusion and 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Make and Model Prediction Using Machine Learning</dc:title>
  <dc:creator>Mahmud, Md Ishtyaq</dc:creator>
  <cp:lastModifiedBy>Belana, Sai Kiran</cp:lastModifiedBy>
  <cp:revision>1</cp:revision>
  <dcterms:created xsi:type="dcterms:W3CDTF">2024-04-21T07:46:48Z</dcterms:created>
  <dcterms:modified xsi:type="dcterms:W3CDTF">2024-04-23T18:21:44Z</dcterms:modified>
</cp:coreProperties>
</file>